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Dosis Light"/>
      <p:regular r:id="rId20"/>
      <p:bold r:id="rId21"/>
    </p:embeddedFont>
    <p:embeddedFont>
      <p:font typeface="Dosis"/>
      <p:regular r:id="rId22"/>
      <p:bold r:id="rId23"/>
    </p:embeddedFont>
    <p:embeddedFont>
      <p:font typeface="Titillium Web"/>
      <p:regular r:id="rId24"/>
      <p:bold r:id="rId25"/>
      <p:italic r:id="rId26"/>
      <p:boldItalic r:id="rId27"/>
    </p:embeddedFont>
    <p:embeddedFont>
      <p:font typeface="Titillium Web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Light-regular.fntdata"/><Relationship Id="rId22" Type="http://schemas.openxmlformats.org/officeDocument/2006/relationships/font" Target="fonts/Dosis-regular.fntdata"/><Relationship Id="rId21" Type="http://schemas.openxmlformats.org/officeDocument/2006/relationships/font" Target="fonts/DosisLight-bold.fntdata"/><Relationship Id="rId24" Type="http://schemas.openxmlformats.org/officeDocument/2006/relationships/font" Target="fonts/TitilliumWeb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-italic.fntdata"/><Relationship Id="rId25" Type="http://schemas.openxmlformats.org/officeDocument/2006/relationships/font" Target="fonts/TitilliumWeb-bold.fntdata"/><Relationship Id="rId28" Type="http://schemas.openxmlformats.org/officeDocument/2006/relationships/font" Target="fonts/TitilliumWebLight-regular.fntdata"/><Relationship Id="rId27" Type="http://schemas.openxmlformats.org/officeDocument/2006/relationships/font" Target="fonts/TitilliumWeb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Light-boldItalic.fntdata"/><Relationship Id="rId30" Type="http://schemas.openxmlformats.org/officeDocument/2006/relationships/font" Target="fonts/TitilliumWeb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f5fdbc1a20_0_38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f5fdbc1a20_0_3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f5fdbc1a20_0_39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f5fdbc1a20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f5fdbc1a20_0_39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f5fdbc1a20_0_3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solidFill>
                <a:schemeClr val="accent3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f9f154797c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f9f15479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geff32a313d_0_153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Google Shape;3944;geff32a313d_0_15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f9a53e8678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3" name="Google Shape;3953;gf9a53e86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geff32a313d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0" name="Google Shape;3840;geff32a31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6" name="Google Shape;384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gf9a53e8678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5" name="Google Shape;3855;gf9a53e86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eff32a313d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eff32a31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eff32a313d_0_11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0" name="Google Shape;3870;geff32a313d_0_1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eff32a313d_0_15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eff32a313d_0_15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f5fdbc1a20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f5fdbc1a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f5fdbc1a20_0_38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Google Shape;3898;gf5fdbc1a20_0_3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6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5" name="Google Shape;1845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679" name="Google Shape;2679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762000" y="696425"/>
            <a:ext cx="4984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The Essentials of</a:t>
            </a:r>
            <a:r>
              <a:rPr lang="en" sz="6900"/>
              <a:t> </a:t>
            </a:r>
            <a:r>
              <a:rPr lang="en" sz="6900"/>
              <a:t>SMART CITIES</a:t>
            </a:r>
            <a:endParaRPr sz="6900"/>
          </a:p>
        </p:txBody>
      </p:sp>
      <p:sp>
        <p:nvSpPr>
          <p:cNvPr id="3837" name="Google Shape;3837;p13"/>
          <p:cNvSpPr txBox="1"/>
          <p:nvPr/>
        </p:nvSpPr>
        <p:spPr>
          <a:xfrm>
            <a:off x="914400" y="3340700"/>
            <a:ext cx="34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osis Light"/>
                <a:ea typeface="Dosis Light"/>
                <a:cs typeface="Dosis Light"/>
                <a:sym typeface="Dosis Light"/>
              </a:rPr>
              <a:t>Adam Zdanowski 	CSC 335</a:t>
            </a:r>
            <a:endParaRPr sz="1800">
              <a:solidFill>
                <a:schemeClr val="lt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22"/>
          <p:cNvSpPr txBox="1"/>
          <p:nvPr>
            <p:ph idx="4294967295" type="title"/>
          </p:nvPr>
        </p:nvSpPr>
        <p:spPr>
          <a:xfrm>
            <a:off x="3528625" y="1653775"/>
            <a:ext cx="4769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SINGAPORE</a:t>
            </a: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SINGAPORE</a:t>
            </a:r>
            <a:endParaRPr sz="3200">
              <a:solidFill>
                <a:schemeClr val="accent2"/>
              </a:solidFill>
            </a:endParaRPr>
          </a:p>
        </p:txBody>
      </p:sp>
      <p:pic>
        <p:nvPicPr>
          <p:cNvPr id="3911" name="Google Shape;3911;p22"/>
          <p:cNvPicPr preferRelativeResize="0"/>
          <p:nvPr/>
        </p:nvPicPr>
        <p:blipFill rotWithShape="1">
          <a:blip r:embed="rId3">
            <a:alphaModFix/>
          </a:blip>
          <a:srcRect b="0" l="17293" r="0" t="0"/>
          <a:stretch/>
        </p:blipFill>
        <p:spPr>
          <a:xfrm>
            <a:off x="0" y="0"/>
            <a:ext cx="31905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p22"/>
          <p:cNvSpPr txBox="1"/>
          <p:nvPr>
            <p:ph idx="4294967295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Comprehensive Data Collection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Widespread Internet Access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Sustainable Government Owned Housing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913" name="Google Shape;3913;p2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914" name="Google Shape;3914;p22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Image Courtesy of: </a:t>
            </a:r>
            <a:r>
              <a:rPr lang="en" sz="600">
                <a:solidFill>
                  <a:schemeClr val="lt1"/>
                </a:solidFill>
              </a:rPr>
              <a:t>https://unsplash.com/photos/OZ2rS2zCjNo?utm_source=unsplash&amp;utm_medium=referral&amp;utm_content=creditShareLink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23"/>
          <p:cNvSpPr txBox="1"/>
          <p:nvPr>
            <p:ph idx="4294967295" type="title"/>
          </p:nvPr>
        </p:nvSpPr>
        <p:spPr>
          <a:xfrm>
            <a:off x="3528625" y="1653775"/>
            <a:ext cx="4769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BOSTON</a:t>
            </a: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UNITED STATES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3920" name="Google Shape;3920;p23"/>
          <p:cNvSpPr txBox="1"/>
          <p:nvPr>
            <p:ph idx="4294967295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Traffic Initiatives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Focus on Innovation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Crowdsourcing Information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921" name="Google Shape;3921;p23"/>
          <p:cNvPicPr preferRelativeResize="0"/>
          <p:nvPr/>
        </p:nvPicPr>
        <p:blipFill rotWithShape="1">
          <a:blip r:embed="rId3">
            <a:alphaModFix/>
          </a:blip>
          <a:srcRect b="0" l="4614" r="2344" t="0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2" name="Google Shape;3922;p23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923" name="Google Shape;3923;p23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Image Courtesy of: </a:t>
            </a:r>
            <a:r>
              <a:rPr lang="en" sz="600">
                <a:solidFill>
                  <a:schemeClr val="lt1"/>
                </a:solidFill>
              </a:rPr>
              <a:t>https://unsplash.com/photos/cNgsAdd4-m4?utm_source=unsplash&amp;utm_medium=referral&amp;utm_content=creditShareLink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/>
          <p:nvPr>
            <p:ph idx="4294967295" type="title"/>
          </p:nvPr>
        </p:nvSpPr>
        <p:spPr>
          <a:xfrm>
            <a:off x="3528625" y="1653775"/>
            <a:ext cx="4769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COPENHAGEN</a:t>
            </a: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DENMARK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3929" name="Google Shape;3929;p24"/>
          <p:cNvSpPr txBox="1"/>
          <p:nvPr>
            <p:ph idx="4294967295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Sustainability Focused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IS for tracking metrics and connecting with IoT devices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Cycling is widespread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▫"/>
            </a:pPr>
            <a:r>
              <a:rPr lang="en" sz="1800">
                <a:solidFill>
                  <a:schemeClr val="lt2"/>
                </a:solidFill>
              </a:rPr>
              <a:t>Aided by city policies and mobile applications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930" name="Google Shape;3930;p24"/>
          <p:cNvPicPr preferRelativeResize="0"/>
          <p:nvPr/>
        </p:nvPicPr>
        <p:blipFill rotWithShape="1">
          <a:blip r:embed="rId3">
            <a:alphaModFix/>
          </a:blip>
          <a:srcRect b="0" l="0" r="18738" t="0"/>
          <a:stretch/>
        </p:blipFill>
        <p:spPr>
          <a:xfrm>
            <a:off x="-1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1" name="Google Shape;3931;p2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932" name="Google Shape;3932;p24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Image Courtesy of: </a:t>
            </a:r>
            <a:r>
              <a:rPr lang="en" sz="600">
                <a:solidFill>
                  <a:schemeClr val="lt1"/>
                </a:solidFill>
              </a:rPr>
              <a:t>https://unsplash.com/photos/ePOH0oKeOjE?utm_source=unsplash&amp;utm_medium=referral&amp;utm_content=creditShareLink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3938" name="Google Shape;3938;p25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Many Solutions in use today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One standardized solution utilizes layers</a:t>
            </a:r>
            <a:endParaRPr sz="16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Sensing Layer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i="1" lang="en" sz="1400"/>
              <a:t>Transmission Layer</a:t>
            </a:r>
            <a:endParaRPr i="1"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Data Management Layer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Application Layer</a:t>
            </a:r>
            <a:endParaRPr sz="1400"/>
          </a:p>
        </p:txBody>
      </p:sp>
      <p:sp>
        <p:nvSpPr>
          <p:cNvPr id="3939" name="Google Shape;3939;p2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0" name="Google Shape;39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50" y="1624075"/>
            <a:ext cx="3755901" cy="28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p25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4"/>
                </a:solidFill>
              </a:rPr>
              <a:t>Image Courtesy of: </a:t>
            </a:r>
            <a:endParaRPr i="1" sz="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4"/>
                </a:solidFill>
              </a:rPr>
              <a:t>Sustainable Cities and Society, </a:t>
            </a:r>
            <a:r>
              <a:rPr lang="en" sz="600">
                <a:solidFill>
                  <a:schemeClr val="accent4"/>
                </a:solidFill>
              </a:rPr>
              <a:t>Volume 38, April 2018. Bhagya Nathali Silva, Murad Khan, and Kijun Han</a:t>
            </a:r>
            <a:endParaRPr sz="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26"/>
          <p:cNvSpPr txBox="1"/>
          <p:nvPr>
            <p:ph type="title"/>
          </p:nvPr>
        </p:nvSpPr>
        <p:spPr>
          <a:xfrm>
            <a:off x="718300" y="8917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in Smart Cities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The Transmission Layer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3947" name="Google Shape;3947;p26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One Portion of System Architecture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Split into 5 Layers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Protocols and Technologies Include</a:t>
            </a:r>
            <a:endParaRPr sz="16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Wi-Fi and Bluetooth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IPv6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TCP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HTTP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48" name="Google Shape;3948;p2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9" name="Google Shape;3949;p26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4"/>
                </a:solidFill>
              </a:rPr>
              <a:t>Image Courtesy of: </a:t>
            </a:r>
            <a:endParaRPr i="1" sz="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chemeClr val="accent4"/>
                </a:solidFill>
              </a:rPr>
              <a:t>Sustainable Cities and Society, </a:t>
            </a:r>
            <a:r>
              <a:rPr lang="en" sz="600">
                <a:solidFill>
                  <a:schemeClr val="accent4"/>
                </a:solidFill>
              </a:rPr>
              <a:t>Volume 38, April 2018. Bhagya Nathali Silva, Murad Khan, and Kijun Han</a:t>
            </a:r>
            <a:endParaRPr sz="600">
              <a:solidFill>
                <a:schemeClr val="accent4"/>
              </a:solidFill>
            </a:endParaRPr>
          </a:p>
        </p:txBody>
      </p:sp>
      <p:pic>
        <p:nvPicPr>
          <p:cNvPr id="3950" name="Google Shape;39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50" y="1624075"/>
            <a:ext cx="3755900" cy="260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2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3956" name="Google Shape;3956;p27"/>
          <p:cNvSpPr txBox="1"/>
          <p:nvPr>
            <p:ph idx="1" type="body"/>
          </p:nvPr>
        </p:nvSpPr>
        <p:spPr>
          <a:xfrm>
            <a:off x="463575" y="1762650"/>
            <a:ext cx="72186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“Ford, Bedrock, and Bosch Exploring Highly Automated Vehicle Technology in Detroit to Help Make Parking Easier.”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Ford Media Center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Ford, 26 Aug. 2020, media.ford.com/content/fordmedia/fna/us/en/news/2020/08/26/ford-bedrock-bosch-exploring-highly-automated-vehicle-tech.html. 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John Kosowatz. “Top 10 Growing Smart Cities.”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ASME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American Society of Mechanical Engineers, 3 Feb. 2020, www.asme.org/topics-resources/content/top-10-growing-smart-cities.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“Secure, Sustainable Smart Cities and the IOT.”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Thales Group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Thales Group, www.thalesgroup.com/en/markets/digital-identity-and-security/iot/inspired/smart-cities.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Silva, Bhagya Nathali, et al. “Towards Sustainable Smart Cities: A Review of Trends, Architectures, Components, and Open Challenges in Smart Cities.”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Sustainable Cities and Society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38, 2018, pp. 697–713., doi:10.1016/j.scs.2018.01.053.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2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14"/>
          <p:cNvSpPr txBox="1"/>
          <p:nvPr>
            <p:ph idx="1" type="body"/>
          </p:nvPr>
        </p:nvSpPr>
        <p:spPr>
          <a:xfrm>
            <a:off x="1278575" y="739550"/>
            <a:ext cx="43971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modern city is probably the most unlovely and artificial site this planet affords. The ultimate solution is to abandon it. We shall </a:t>
            </a:r>
            <a:r>
              <a:rPr lang="en"/>
              <a:t>solve</a:t>
            </a:r>
            <a:r>
              <a:rPr lang="en"/>
              <a:t> the City Problem by leaving the city”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Henry Ford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3" name="Google Shape;3843;p1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p1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</a:t>
            </a:r>
            <a:r>
              <a:rPr lang="en"/>
              <a:t>...</a:t>
            </a:r>
            <a:endParaRPr/>
          </a:p>
        </p:txBody>
      </p:sp>
      <p:sp>
        <p:nvSpPr>
          <p:cNvPr id="3849" name="Google Shape;3849;p15"/>
          <p:cNvSpPr txBox="1"/>
          <p:nvPr>
            <p:ph idx="1" type="body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Fast, Universal Internet Connection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Ideal Resource Conservation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Reduced Power Grid Strain	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Optimal Traffic Flow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Maximum Crime Response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And more</a:t>
            </a:r>
            <a:endParaRPr b="1" sz="1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50" name="Google Shape;3850;p1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1" name="Google Shape;38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175" y="1691750"/>
            <a:ext cx="3551901" cy="2367940"/>
          </a:xfrm>
          <a:prstGeom prst="rect">
            <a:avLst/>
          </a:prstGeom>
          <a:noFill/>
          <a:ln>
            <a:noFill/>
          </a:ln>
        </p:spPr>
      </p:pic>
      <p:sp>
        <p:nvSpPr>
          <p:cNvPr id="3852" name="Google Shape;3852;p15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4"/>
                </a:solidFill>
              </a:rPr>
              <a:t>Image Courtesy of: </a:t>
            </a:r>
            <a:r>
              <a:rPr lang="en" sz="600">
                <a:solidFill>
                  <a:schemeClr val="accent4"/>
                </a:solidFill>
              </a:rPr>
              <a:t>https://unsplash.com/photos/_QoAuZGAoPY?utm_source=unsplash&amp;utm_medium=referral&amp;utm_content=creditShareLink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p1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858" name="Google Shape;3858;p1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are Smart Cities?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IoT Integration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Smart City Examples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Networks in Smart Cities</a:t>
            </a:r>
            <a:endParaRPr/>
          </a:p>
        </p:txBody>
      </p:sp>
      <p:sp>
        <p:nvSpPr>
          <p:cNvPr id="3859" name="Google Shape;3859;p1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Smart Cities?</a:t>
            </a:r>
            <a:endParaRPr/>
          </a:p>
        </p:txBody>
      </p:sp>
      <p:sp>
        <p:nvSpPr>
          <p:cNvPr id="3865" name="Google Shape;3865;p17"/>
          <p:cNvSpPr txBox="1"/>
          <p:nvPr>
            <p:ph idx="1" type="body"/>
          </p:nvPr>
        </p:nvSpPr>
        <p:spPr>
          <a:xfrm>
            <a:off x="718300" y="1686450"/>
            <a:ext cx="67953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city that uses technology to solve common urbanization problems in a sustainable way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Often evaluated on </a:t>
            </a: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8 common </a:t>
            </a:r>
            <a:r>
              <a:rPr b="1" lang="en" sz="1400">
                <a:latin typeface="Titillium Web"/>
                <a:ea typeface="Titillium Web"/>
                <a:cs typeface="Titillium Web"/>
                <a:sym typeface="Titillium Web"/>
              </a:rPr>
              <a:t>criteria*: </a:t>
            </a:r>
            <a:endParaRPr b="1"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Mobility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Healthcare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Security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Water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Energy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Engagement/Community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Economic Development/Housing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</a:pPr>
            <a:r>
              <a:rPr lang="en" sz="1400"/>
              <a:t>Waste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3866" name="Google Shape;3866;p17"/>
          <p:cNvSpPr txBox="1"/>
          <p:nvPr>
            <p:ph idx="2" type="body"/>
          </p:nvPr>
        </p:nvSpPr>
        <p:spPr>
          <a:xfrm>
            <a:off x="718300" y="4653525"/>
            <a:ext cx="676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*Criteria according to the American Society of Mechanical Engineers</a:t>
            </a:r>
            <a:endParaRPr sz="1000">
              <a:solidFill>
                <a:srgbClr val="0B87A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87A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0B87A1"/>
              </a:solidFill>
            </a:endParaRPr>
          </a:p>
        </p:txBody>
      </p:sp>
      <p:sp>
        <p:nvSpPr>
          <p:cNvPr id="3867" name="Google Shape;3867;p1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p1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Titillium Web"/>
                <a:ea typeface="Titillium Web"/>
                <a:cs typeface="Titillium Web"/>
                <a:sym typeface="Titillium Web"/>
              </a:rPr>
              <a:t>Smart Cities</a:t>
            </a:r>
            <a:endParaRPr sz="20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Thoroughly Planned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Focus on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Focus on Sustainability</a:t>
            </a:r>
            <a:endParaRPr/>
          </a:p>
        </p:txBody>
      </p:sp>
      <p:sp>
        <p:nvSpPr>
          <p:cNvPr id="3873" name="Google Shape;3873;p1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Differences</a:t>
            </a:r>
            <a:endParaRPr/>
          </a:p>
        </p:txBody>
      </p:sp>
      <p:sp>
        <p:nvSpPr>
          <p:cNvPr id="3874" name="Google Shape;3874;p1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5" name="Google Shape;38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175" y="1691751"/>
            <a:ext cx="3551901" cy="23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6" name="Google Shape;387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8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4"/>
                </a:solidFill>
              </a:rPr>
              <a:t>Image Courtesy of: </a:t>
            </a:r>
            <a:r>
              <a:rPr lang="en" sz="600">
                <a:solidFill>
                  <a:schemeClr val="accent4"/>
                </a:solidFill>
              </a:rPr>
              <a:t>https://unsplash.com/photos/5NuxttZ7sw8?utm_source=unsplash&amp;utm_medium=referral&amp;utm_content=creditShareLin</a:t>
            </a:r>
            <a:r>
              <a:rPr lang="en" sz="600">
                <a:solidFill>
                  <a:schemeClr val="lt1"/>
                </a:solidFill>
              </a:rPr>
              <a:t>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Integration</a:t>
            </a:r>
            <a:endParaRPr/>
          </a:p>
        </p:txBody>
      </p:sp>
      <p:sp>
        <p:nvSpPr>
          <p:cNvPr id="3883" name="Google Shape;3883;p19"/>
          <p:cNvSpPr txBox="1"/>
          <p:nvPr>
            <p:ph idx="1" type="body"/>
          </p:nvPr>
        </p:nvSpPr>
        <p:spPr>
          <a:xfrm>
            <a:off x="718300" y="1762650"/>
            <a:ext cx="3814500" cy="22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b="1" lang="en" sz="1600">
                <a:latin typeface="Titillium Web"/>
                <a:ea typeface="Titillium Web"/>
                <a:cs typeface="Titillium Web"/>
                <a:sym typeface="Titillium Web"/>
              </a:rPr>
              <a:t>Essential </a:t>
            </a:r>
            <a:r>
              <a:rPr lang="en" sz="1600"/>
              <a:t>to smart cities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Unlimited Application Potential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▪"/>
            </a:pPr>
            <a:r>
              <a:rPr lang="en" sz="1600"/>
              <a:t>Examples include</a:t>
            </a:r>
            <a:endParaRPr sz="16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Sensors/Cameras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EVs/Charging Stations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Smart Lighting Fixtures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Smart Waste Collection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Smart Valet Parking Garages</a:t>
            </a:r>
            <a:endParaRPr sz="1400"/>
          </a:p>
          <a:p>
            <a:pPr indent="-317500" lvl="1" marL="800100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 sz="1400"/>
              <a:t>And many more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84" name="Google Shape;3884;p1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5" name="Google Shape;38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175" y="1691750"/>
            <a:ext cx="3551901" cy="2363889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19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4"/>
                </a:solidFill>
              </a:rPr>
              <a:t>Image Courtesy of: </a:t>
            </a:r>
            <a:r>
              <a:rPr lang="en" sz="600">
                <a:solidFill>
                  <a:schemeClr val="accent4"/>
                </a:solidFill>
              </a:rPr>
              <a:t>https://unsplash.com/photos/Q1p7bh3SHj8?utm_source=unsplash&amp;utm_medium=referral&amp;utm_content=creditShareLink</a:t>
            </a:r>
            <a:endParaRPr sz="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20"/>
          <p:cNvSpPr txBox="1"/>
          <p:nvPr>
            <p:ph idx="4294967295" type="title"/>
          </p:nvPr>
        </p:nvSpPr>
        <p:spPr>
          <a:xfrm>
            <a:off x="3528625" y="1653775"/>
            <a:ext cx="4769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DUBAI,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UNITED ARAB EMIRATES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3892" name="Google Shape;3892;p20"/>
          <p:cNvSpPr txBox="1"/>
          <p:nvPr>
            <p:ph idx="4294967295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Autonomous Police Stations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All government services are digital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Transportation Safety Monitoring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Other Advanced Technological Projects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893" name="Google Shape;3893;p20"/>
          <p:cNvPicPr preferRelativeResize="0"/>
          <p:nvPr/>
        </p:nvPicPr>
        <p:blipFill rotWithShape="1">
          <a:blip r:embed="rId3">
            <a:alphaModFix/>
          </a:blip>
          <a:srcRect b="0" l="12312" r="46343" t="0"/>
          <a:stretch/>
        </p:blipFill>
        <p:spPr>
          <a:xfrm>
            <a:off x="0" y="0"/>
            <a:ext cx="31905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4" name="Google Shape;3894;p2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895" name="Google Shape;3895;p20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Image Courtesy of: </a:t>
            </a:r>
            <a:r>
              <a:rPr lang="en" sz="600">
                <a:solidFill>
                  <a:schemeClr val="lt1"/>
                </a:solidFill>
              </a:rPr>
              <a:t>https://unsplash.com/photos/DcyL0IoCY0A?utm_source=unsplash&amp;utm_medium=referral&amp;utm_content=creditShareLink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1"/>
          <p:cNvSpPr txBox="1"/>
          <p:nvPr>
            <p:ph idx="4294967295" type="title"/>
          </p:nvPr>
        </p:nvSpPr>
        <p:spPr>
          <a:xfrm>
            <a:off x="3528625" y="1653775"/>
            <a:ext cx="4769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OSLO</a:t>
            </a:r>
            <a:r>
              <a:rPr b="1" lang="en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,</a:t>
            </a:r>
            <a:r>
              <a:rPr b="1" lang="en">
                <a:latin typeface="Dosis"/>
                <a:ea typeface="Dosis"/>
                <a:cs typeface="Dosis"/>
                <a:sym typeface="Dosis"/>
              </a:rPr>
              <a:t> 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/>
                </a:solidFill>
              </a:rPr>
              <a:t>NORWAY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3901" name="Google Shape;3901;p21"/>
          <p:cNvSpPr txBox="1"/>
          <p:nvPr>
            <p:ph idx="4294967295" type="body"/>
          </p:nvPr>
        </p:nvSpPr>
        <p:spPr>
          <a:xfrm>
            <a:off x="3528625" y="2419350"/>
            <a:ext cx="41952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</a:pPr>
            <a:r>
              <a:rPr lang="en" sz="1800">
                <a:solidFill>
                  <a:schemeClr val="lt2"/>
                </a:solidFill>
              </a:rPr>
              <a:t>Sustainability is paramount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▫"/>
            </a:pPr>
            <a:r>
              <a:rPr lang="en" sz="1800">
                <a:solidFill>
                  <a:schemeClr val="lt2"/>
                </a:solidFill>
              </a:rPr>
              <a:t>Electric Vehicles Promotion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▫"/>
            </a:pPr>
            <a:r>
              <a:rPr lang="en" sz="1800">
                <a:solidFill>
                  <a:schemeClr val="lt2"/>
                </a:solidFill>
              </a:rPr>
              <a:t>Managing building </a:t>
            </a:r>
            <a:r>
              <a:rPr lang="en" sz="1800">
                <a:solidFill>
                  <a:schemeClr val="lt2"/>
                </a:solidFill>
              </a:rPr>
              <a:t>emissions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▫"/>
            </a:pPr>
            <a:r>
              <a:rPr lang="en" sz="1800">
                <a:solidFill>
                  <a:schemeClr val="lt2"/>
                </a:solidFill>
              </a:rPr>
              <a:t>Meta Smart City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902" name="Google Shape;3902;p21"/>
          <p:cNvPicPr preferRelativeResize="0"/>
          <p:nvPr/>
        </p:nvPicPr>
        <p:blipFill rotWithShape="1">
          <a:blip r:embed="rId3">
            <a:alphaModFix/>
          </a:blip>
          <a:srcRect b="0" l="21977" r="15991" t="0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3" name="Google Shape;3903;p2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3904" name="Google Shape;3904;p21"/>
          <p:cNvPicPr preferRelativeResize="0"/>
          <p:nvPr/>
        </p:nvPicPr>
        <p:blipFill rotWithShape="1">
          <a:blip r:embed="rId4">
            <a:alphaModFix/>
          </a:blip>
          <a:srcRect b="0" l="0" r="7132" t="0"/>
          <a:stretch/>
        </p:blipFill>
        <p:spPr>
          <a:xfrm>
            <a:off x="0" y="0"/>
            <a:ext cx="3190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5" name="Google Shape;3905;p21"/>
          <p:cNvSpPr txBox="1"/>
          <p:nvPr/>
        </p:nvSpPr>
        <p:spPr>
          <a:xfrm>
            <a:off x="3190550" y="4774200"/>
            <a:ext cx="4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Image Courtesy of: </a:t>
            </a:r>
            <a:r>
              <a:rPr lang="en" sz="600">
                <a:solidFill>
                  <a:schemeClr val="lt1"/>
                </a:solidFill>
              </a:rPr>
              <a:t>https://unsplash.com/photos/taxOQpGcjYw?utm_source=unsplash&amp;utm_medium=referral&amp;utm_content=creditShareLink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